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8" r:id="rId3"/>
    <p:sldId id="258" r:id="rId4"/>
    <p:sldId id="259" r:id="rId5"/>
    <p:sldId id="260" r:id="rId6"/>
    <p:sldId id="261" r:id="rId7"/>
    <p:sldId id="262" r:id="rId8"/>
    <p:sldId id="265" r:id="rId9"/>
    <p:sldId id="263" r:id="rId10"/>
    <p:sldId id="269" r:id="rId11"/>
    <p:sldId id="264"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1" d="100"/>
          <a:sy n="81" d="100"/>
        </p:scale>
        <p:origin x="754"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5279D1-C909-4D5D-BECC-B5A719DBA3E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7FF2233-14C0-47BC-9CA5-CB944A697C48}"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B5279D1-C909-4D5D-BECC-B5A719DBA3E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7FF2233-14C0-47BC-9CA5-CB944A697C48}"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B5279D1-C909-4D5D-BECC-B5A719DBA3E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7FF2233-14C0-47BC-9CA5-CB944A697C48}" type="slidenum">
              <a:rPr lang="en-IN" smtClean="0"/>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panose="020B0604020202020204"/>
              </a:rPr>
              <a:t>“</a:t>
            </a:r>
            <a:endParaRPr lang="en-US" sz="8000" baseline="0" dirty="0">
              <a:ln w="3175" cmpd="sng">
                <a:noFill/>
              </a:ln>
              <a:solidFill>
                <a:schemeClr val="accent1"/>
              </a:solidFill>
              <a:effectLst/>
              <a:latin typeface="Arial" panose="020B0604020202020204"/>
            </a:endParaRP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panose="020B0604020202020204"/>
              </a:rPr>
              <a:t>”</a:t>
            </a:r>
            <a:endParaRPr lang="en-US" sz="8000" baseline="0" dirty="0">
              <a:ln w="3175" cmpd="sng">
                <a:noFill/>
              </a:ln>
              <a:solidFill>
                <a:schemeClr val="accent1"/>
              </a:solidFill>
              <a:effectLst/>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endParaRPr lang="en-US"/>
          </a:p>
        </p:txBody>
      </p:sp>
      <p:sp>
        <p:nvSpPr>
          <p:cNvPr id="5" name="Date Placeholder 4"/>
          <p:cNvSpPr>
            <a:spLocks noGrp="1"/>
          </p:cNvSpPr>
          <p:nvPr>
            <p:ph type="dt" sz="half" idx="10"/>
          </p:nvPr>
        </p:nvSpPr>
        <p:spPr/>
        <p:txBody>
          <a:bodyPr/>
          <a:lstStyle/>
          <a:p>
            <a:fld id="{AB5279D1-C909-4D5D-BECC-B5A719DBA3E3}"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7FF2233-14C0-47BC-9CA5-CB944A697C48}" type="slidenum">
              <a:rPr lang="en-IN" smtClean="0"/>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endParaRPr lang="en-US"/>
          </a:p>
        </p:txBody>
      </p:sp>
      <p:sp>
        <p:nvSpPr>
          <p:cNvPr id="5" name="Date Placeholder 4"/>
          <p:cNvSpPr>
            <a:spLocks noGrp="1"/>
          </p:cNvSpPr>
          <p:nvPr>
            <p:ph type="dt" sz="half" idx="10"/>
          </p:nvPr>
        </p:nvSpPr>
        <p:spPr/>
        <p:txBody>
          <a:bodyPr/>
          <a:lstStyle/>
          <a:p>
            <a:fld id="{AB5279D1-C909-4D5D-BECC-B5A719DBA3E3}"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7FF2233-14C0-47BC-9CA5-CB944A697C48}" type="slidenum">
              <a:rPr lang="en-IN" smtClean="0"/>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panose="020B0604020202020204"/>
              </a:rPr>
              <a:t>“</a:t>
            </a:r>
            <a:endParaRPr lang="en-US" sz="8000" baseline="0" dirty="0">
              <a:ln w="3175" cmpd="sng">
                <a:noFill/>
              </a:ln>
              <a:solidFill>
                <a:schemeClr val="accent1"/>
              </a:solidFill>
              <a:effectLst/>
              <a:latin typeface="Arial" panose="020B0604020202020204"/>
            </a:endParaRP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panose="020B0604020202020204"/>
              </a:rPr>
              <a:t>”</a:t>
            </a:r>
            <a:endParaRPr lang="en-US" sz="8000" baseline="0" dirty="0">
              <a:ln w="3175" cmpd="sng">
                <a:noFill/>
              </a:ln>
              <a:solidFill>
                <a:schemeClr val="accent1"/>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endParaRPr lang="en-US"/>
          </a:p>
        </p:txBody>
      </p:sp>
      <p:sp>
        <p:nvSpPr>
          <p:cNvPr id="5" name="Date Placeholder 4"/>
          <p:cNvSpPr>
            <a:spLocks noGrp="1"/>
          </p:cNvSpPr>
          <p:nvPr>
            <p:ph type="dt" sz="half" idx="10"/>
          </p:nvPr>
        </p:nvSpPr>
        <p:spPr/>
        <p:txBody>
          <a:bodyPr/>
          <a:lstStyle/>
          <a:p>
            <a:fld id="{AB5279D1-C909-4D5D-BECC-B5A719DBA3E3}"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7FF2233-14C0-47BC-9CA5-CB944A697C48}"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AB5279D1-C909-4D5D-BECC-B5A719DBA3E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7FF2233-14C0-47BC-9CA5-CB944A697C48}"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AB5279D1-C909-4D5D-BECC-B5A719DBA3E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7FF2233-14C0-47BC-9CA5-CB944A697C48}"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AB5279D1-C909-4D5D-BECC-B5A719DBA3E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7FF2233-14C0-47BC-9CA5-CB944A697C48}"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AB5279D1-C909-4D5D-BECC-B5A719DBA3E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7FF2233-14C0-47BC-9CA5-CB944A697C48}"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AB5279D1-C909-4D5D-BECC-B5A719DBA3E3}"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17FF2233-14C0-47BC-9CA5-CB944A697C48}"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AB5279D1-C909-4D5D-BECC-B5A719DBA3E3}"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7FF2233-14C0-47BC-9CA5-CB944A697C48}"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B5279D1-C909-4D5D-BECC-B5A719DBA3E3}"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7FF2233-14C0-47BC-9CA5-CB944A697C48}"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5279D1-C909-4D5D-BECC-B5A719DBA3E3}"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17FF2233-14C0-47BC-9CA5-CB944A697C48}"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AB5279D1-C909-4D5D-BECC-B5A719DBA3E3}"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7FF2233-14C0-47BC-9CA5-CB944A697C48}"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AB5279D1-C909-4D5D-BECC-B5A719DBA3E3}"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7FF2233-14C0-47BC-9CA5-CB944A697C48}"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AB5279D1-C909-4D5D-BECC-B5A719DBA3E3}" type="datetimeFigureOut">
              <a:rPr lang="en-IN" smtClean="0"/>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17FF2233-14C0-47BC-9CA5-CB944A697C48}"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png"/><Relationship Id="rId2" Type="http://schemas.microsoft.com/office/2007/relationships/media" Target="../media/media1.mp4"/><Relationship Id="rId1"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0256" y="962703"/>
            <a:ext cx="7507434" cy="1078214"/>
          </a:xfrm>
        </p:spPr>
        <p:txBody>
          <a:bodyPr>
            <a:normAutofit/>
          </a:bodyPr>
          <a:lstStyle/>
          <a:p>
            <a:pPr algn="ctr"/>
            <a:r>
              <a:rPr lang="en-IN" b="1" dirty="0">
                <a:latin typeface="Times New Roman" panose="02020603050405020304" pitchFamily="18" charset="0"/>
                <a:cs typeface="Times New Roman" panose="02020603050405020304" pitchFamily="18" charset="0"/>
              </a:rPr>
              <a:t>BOOKSTORE ON THE CLOUD</a:t>
            </a:r>
            <a:endParaRPr lang="en-IN"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00524" y="2504440"/>
            <a:ext cx="7014138" cy="2036188"/>
          </a:xfrm>
        </p:spPr>
        <p:txBody>
          <a:bodyPr>
            <a:normAutofit/>
          </a:bodyPr>
          <a:lstStyle/>
          <a:p>
            <a:pPr marL="0" indent="0" algn="ctr">
              <a:buNone/>
            </a:pPr>
            <a:r>
              <a:rPr lang="en-IN" sz="2400" dirty="0"/>
              <a:t> </a:t>
            </a:r>
            <a:r>
              <a:rPr lang="en-IN" sz="2400" dirty="0">
                <a:latin typeface="Times New Roman" panose="02020603050405020304" pitchFamily="18" charset="0"/>
                <a:cs typeface="Times New Roman" panose="02020603050405020304" pitchFamily="18" charset="0"/>
              </a:rPr>
              <a:t>CSA1571-CLOUD COMPUTING AND BIG DATA ANALYSIS FOR SOCIAL MEDIA</a:t>
            </a:r>
            <a:endParaRPr lang="en-IN" sz="24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7399446" y="5092349"/>
            <a:ext cx="6094428" cy="1754326"/>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BY</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CHEEPATI JANARDHANREDDY(192211819)</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G.ANJI REDDY(1921110324)</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P.NITHISH BABU(192211189)</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NAKKLA EARAGAM REDDY(192211729)</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V.SIVASANKAR</a:t>
            </a:r>
            <a:r>
              <a:rPr lang="en-IN">
                <a:latin typeface="Times New Roman" panose="02020603050405020304" pitchFamily="18" charset="0"/>
                <a:cs typeface="Times New Roman" panose="02020603050405020304" pitchFamily="18" charset="0"/>
              </a:rPr>
              <a:t>(192111730)</a:t>
            </a:r>
            <a:endParaRPr lang="en-IN" dirty="0"/>
          </a:p>
        </p:txBody>
      </p:sp>
      <p:sp>
        <p:nvSpPr>
          <p:cNvPr id="7" name="TextBox 6"/>
          <p:cNvSpPr txBox="1"/>
          <p:nvPr/>
        </p:nvSpPr>
        <p:spPr>
          <a:xfrm>
            <a:off x="1119434" y="5130057"/>
            <a:ext cx="6094428" cy="923330"/>
          </a:xfrm>
          <a:prstGeom prst="rect">
            <a:avLst/>
          </a:prstGeom>
          <a:noFill/>
        </p:spPr>
        <p:txBody>
          <a:bodyPr wrap="square">
            <a:spAutoFit/>
          </a:bodyPr>
          <a:lstStyle/>
          <a:p>
            <a:r>
              <a:rPr lang="en-IN" dirty="0"/>
              <a:t>FACULTY:</a:t>
            </a:r>
            <a:endParaRPr lang="en-IN" dirty="0"/>
          </a:p>
          <a:p>
            <a:r>
              <a:rPr lang="en-IN" dirty="0"/>
              <a:t>Dr . N. MADHUSUNDAR</a:t>
            </a:r>
            <a:endParaRPr lang="en-IN" dirty="0"/>
          </a:p>
          <a:p>
            <a:endParaRPr lang="en-IN" dirty="0"/>
          </a:p>
        </p:txBody>
      </p:sp>
      <p:sp>
        <p:nvSpPr>
          <p:cNvPr id="9" name="TextBox 8"/>
          <p:cNvSpPr txBox="1"/>
          <p:nvPr/>
        </p:nvSpPr>
        <p:spPr>
          <a:xfrm>
            <a:off x="7399446" y="4630684"/>
            <a:ext cx="1859438"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TEAM:16</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71995" y="912614"/>
            <a:ext cx="6097554" cy="584775"/>
          </a:xfrm>
          <a:prstGeom prst="rect">
            <a:avLst/>
          </a:prstGeom>
          <a:noFill/>
        </p:spPr>
        <p:txBody>
          <a:bodyPr wrap="square">
            <a:spAutoFit/>
          </a:bodyPr>
          <a:lstStyle/>
          <a:p>
            <a:r>
              <a:rPr lang="en-IN" sz="3200" dirty="0">
                <a:latin typeface="Times New Roman" panose="02020603050405020304" pitchFamily="18" charset="0"/>
                <a:cs typeface="Times New Roman" panose="02020603050405020304" pitchFamily="18" charset="0"/>
              </a:rPr>
              <a:t>REFERENCES:</a:t>
            </a:r>
            <a:endParaRPr lang="en-IN" sz="32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001435" y="1653382"/>
            <a:ext cx="10496939" cy="4276725"/>
          </a:xfrm>
          <a:prstGeom prst="rect">
            <a:avLst/>
          </a:prstGeom>
          <a:noFill/>
        </p:spPr>
        <p:txBody>
          <a:bodyPr wrap="square">
            <a:spAutoFit/>
          </a:bodyPr>
          <a:lstStyle/>
          <a:p>
            <a:r>
              <a:rPr lang="en-IN" sz="1600" dirty="0">
                <a:latin typeface="Times New Roman" panose="02020603050405020304" pitchFamily="18" charset="0"/>
                <a:cs typeface="Times New Roman" panose="02020603050405020304" pitchFamily="18" charset="0"/>
              </a:rPr>
              <a:t>1. Shatzkin, M. (2014). The impact of digital change on the ecosystem of the book publishing industry. *Publishing Research Quarterly, 30*(3), 178-186.</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2. Chen, Y., &amp; Wu, Y. (2016). A cloud-based digital library infrastructure for e-books. *International Journal of Digital Library Systems, 6*(2), 20-35.</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3. Rauschnabel, P. A., Brem, A., &amp; Ivens, B. S. (2015). Who will buy e-books? An empirical study on the impact of personality traits on e-book adoption. *Electronic Markets, 25*(4), 259-269.</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4. Winkler, R. (2018). The future of the book in the digital age. *Library Hi Tech, 36*(4), 770-774.</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5. Xiao, L., &amp; Benbasat, I. (2016). E-commerce product recommendation agents: Use, characteristics, and impact. *MIS Quarterly, 40*(1), 243-276.</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p>
            <a:r>
              <a:rPr lang="en-IN" sz="1600" dirty="0">
                <a:latin typeface="Times New Roman" panose="02020603050405020304" pitchFamily="18" charset="0"/>
                <a:cs typeface="Times New Roman" panose="02020603050405020304" pitchFamily="18" charset="0"/>
              </a:rPr>
              <a:t>6. Choudhury, S. (2017). Cloud computing: Concepts, technology &amp; architecture. Pearson Education India.</a:t>
            </a:r>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6000">
        <p15:prstTrans prst="curtains"/>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Thank You Logo PNG Vector"/>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66670" y="1010285"/>
            <a:ext cx="7500620" cy="458597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prestig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76874" y="685984"/>
            <a:ext cx="6097554"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ABSTRACT</a:t>
            </a:r>
            <a:r>
              <a:rPr lang="en-US" sz="3200" dirty="0">
                <a:latin typeface="Times New Roman" panose="02020603050405020304" pitchFamily="18" charset="0"/>
                <a:cs typeface="Times New Roman" panose="02020603050405020304" pitchFamily="18" charset="0"/>
              </a:rPr>
              <a:t>:</a:t>
            </a:r>
            <a:endParaRPr lang="en-IN" sz="32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792605" y="1924050"/>
            <a:ext cx="8606155" cy="2861310"/>
          </a:xfrm>
          <a:prstGeom prst="rect">
            <a:avLst/>
          </a:prstGeom>
          <a:noFill/>
        </p:spPr>
        <p:txBody>
          <a:bodyPr wrap="square">
            <a:spAutoFit/>
          </a:bodyPr>
          <a:lstStyle/>
          <a:p>
            <a:pPr algn="just"/>
            <a:r>
              <a:rPr lang="en-US" b="0" i="0" dirty="0">
                <a:solidFill>
                  <a:srgbClr val="0D0D0D"/>
                </a:solidFill>
                <a:effectLst/>
                <a:latin typeface="Söhne"/>
              </a:rPr>
              <a:t>Bookstore on the Cloud" reimagines the traditional bookstore in a digital realm, offering a vast </a:t>
            </a:r>
            <a:r>
              <a:rPr lang="en-US" b="0" i="0" dirty="0">
                <a:solidFill>
                  <a:srgbClr val="0D0D0D"/>
                </a:solidFill>
                <a:effectLst/>
                <a:latin typeface="Times New Roman" panose="02020603050405020304" pitchFamily="18" charset="0"/>
                <a:cs typeface="Times New Roman" panose="02020603050405020304" pitchFamily="18" charset="0"/>
              </a:rPr>
              <a:t>collection</a:t>
            </a:r>
            <a:r>
              <a:rPr lang="en-US" b="0" i="0" dirty="0">
                <a:solidFill>
                  <a:srgbClr val="0D0D0D"/>
                </a:solidFill>
                <a:effectLst/>
                <a:latin typeface="Söhne"/>
              </a:rPr>
              <a:t> of e-books and audiobooks accessible from anywhere. This abstract explores how this innovative platform transforms the reading experience, providing personalized recommendations and interactive features. By enabling readers to explore new genres, connect with authors, and participate in virtual book clubs, Bookstore on the Cloud enhances the accessibility and enjoyment of literature. This study examines the impact of this digital shift on reading habits, book discovery, and the future of the publishing industry.</a:t>
            </a:r>
            <a:endParaRPr lang="en-IN" dirty="0"/>
          </a:p>
        </p:txBody>
      </p:sp>
      <p:sp>
        <p:nvSpPr>
          <p:cNvPr id="7" name="TextBox 6"/>
          <p:cNvSpPr txBox="1"/>
          <p:nvPr/>
        </p:nvSpPr>
        <p:spPr>
          <a:xfrm>
            <a:off x="1576874" y="5619949"/>
            <a:ext cx="5131836" cy="646331"/>
          </a:xfrm>
          <a:prstGeom prst="rect">
            <a:avLst/>
          </a:prstGeom>
          <a:noFill/>
        </p:spPr>
        <p:txBody>
          <a:bodyPr wrap="square">
            <a:spAutoFit/>
          </a:bodyPr>
          <a:lstStyle/>
          <a:p>
            <a:pPr algn="l"/>
            <a:r>
              <a:rPr lang="en-US" b="1" i="0" dirty="0">
                <a:solidFill>
                  <a:schemeClr val="tx1">
                    <a:lumMod val="75000"/>
                    <a:lumOff val="25000"/>
                  </a:schemeClr>
                </a:solidFill>
                <a:effectLst/>
                <a:latin typeface="Times New Roman" panose="02020603050405020304" pitchFamily="18" charset="0"/>
                <a:cs typeface="Times New Roman" panose="02020603050405020304" pitchFamily="18" charset="0"/>
              </a:rPr>
              <a:t>Keywords :</a:t>
            </a:r>
            <a:r>
              <a:rPr lang="en-US" b="0" i="0" dirty="0">
                <a:solidFill>
                  <a:srgbClr val="0D0D0D"/>
                </a:solidFill>
                <a:effectLst/>
                <a:latin typeface="Times New Roman" panose="02020603050405020304" pitchFamily="18" charset="0"/>
                <a:cs typeface="Times New Roman" panose="02020603050405020304" pitchFamily="18" charset="0"/>
              </a:rPr>
              <a:t>Virtual bookstore, E-books, Audiobooks, Accessibility.</a:t>
            </a:r>
            <a:endParaRPr lang="en-US" b="0" i="0" dirty="0">
              <a:solidFill>
                <a:srgbClr val="0D0D0D"/>
              </a:solidFill>
              <a:effectLst/>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250">
        <p15:prstTrans prst="origami"/>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18285" y="1363345"/>
            <a:ext cx="9651365" cy="645160"/>
          </a:xfrm>
          <a:prstGeom prst="rect">
            <a:avLst/>
          </a:prstGeom>
          <a:noFill/>
        </p:spPr>
        <p:txBody>
          <a:bodyPr wrap="square">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E-books are a digital form of traditionally printed books that is predominantly designed to be read digitally by using some form of e-book reader.</a:t>
            </a:r>
            <a:endParaRPr lang="en-US" b="0" i="0" dirty="0">
              <a:solidFill>
                <a:srgbClr val="0D0D0D"/>
              </a:solidFill>
              <a:effectLst/>
              <a:latin typeface="Times New Roman" panose="02020603050405020304" pitchFamily="18" charset="0"/>
              <a:cs typeface="Times New Roman" panose="02020603050405020304" pitchFamily="18" charset="0"/>
            </a:endParaRPr>
          </a:p>
        </p:txBody>
      </p:sp>
      <p:sp>
        <p:nvSpPr>
          <p:cNvPr id="5" name="TextBox 4"/>
          <p:cNvSpPr txBox="1"/>
          <p:nvPr/>
        </p:nvSpPr>
        <p:spPr>
          <a:xfrm>
            <a:off x="1518285" y="2299970"/>
            <a:ext cx="9651365" cy="645160"/>
          </a:xfrm>
          <a:prstGeom prst="rect">
            <a:avLst/>
          </a:prstGeom>
          <a:noFill/>
        </p:spPr>
        <p:txBody>
          <a:bodyPr wrap="square">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 cloud-based bookstore provides an opportunity to enhance the bookstore’s efficiency, reduce costs, and expand its customer base.</a:t>
            </a:r>
            <a:endParaRPr lang="en-IN" dirty="0">
              <a:latin typeface="Times New Roman" panose="02020603050405020304" pitchFamily="18" charset="0"/>
              <a:cs typeface="Times New Roman" panose="02020603050405020304" pitchFamily="18" charset="0"/>
            </a:endParaRPr>
          </a:p>
        </p:txBody>
      </p:sp>
      <p:sp>
        <p:nvSpPr>
          <p:cNvPr id="7" name="TextBox 6"/>
          <p:cNvSpPr txBox="1"/>
          <p:nvPr/>
        </p:nvSpPr>
        <p:spPr>
          <a:xfrm>
            <a:off x="1518285" y="3237230"/>
            <a:ext cx="9651365" cy="1198880"/>
          </a:xfrm>
          <a:prstGeom prst="rect">
            <a:avLst/>
          </a:prstGeom>
          <a:noFill/>
        </p:spPr>
        <p:txBody>
          <a:bodyPr wrap="square">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Although the TTF model proposes the importance of a fit between task and technology, a theoretical gap still exists since it does not provide an overall understanding of what constitutes a task environment and how such an environment influences adoption and continual use in a cloudbased bookstores context</a:t>
            </a:r>
            <a:endParaRPr lang="en-IN" dirty="0">
              <a:latin typeface="Times New Roman" panose="02020603050405020304" pitchFamily="18" charset="0"/>
              <a:cs typeface="Times New Roman" panose="02020603050405020304" pitchFamily="18" charset="0"/>
            </a:endParaRPr>
          </a:p>
        </p:txBody>
      </p:sp>
      <p:sp>
        <p:nvSpPr>
          <p:cNvPr id="9" name="TextBox 8"/>
          <p:cNvSpPr txBox="1"/>
          <p:nvPr/>
        </p:nvSpPr>
        <p:spPr>
          <a:xfrm>
            <a:off x="1553210" y="4728210"/>
            <a:ext cx="9581515" cy="645160"/>
          </a:xfrm>
          <a:prstGeom prst="rect">
            <a:avLst/>
          </a:prstGeom>
          <a:noFill/>
        </p:spPr>
        <p:txBody>
          <a:bodyPr wrap="square">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Thus, our study aims to investigate how to motivate school teachers’ continuous use of cloud-based bookstores. </a:t>
            </a:r>
            <a:endParaRPr lang="en-IN"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1518285" y="5664835"/>
            <a:ext cx="9651365" cy="645160"/>
          </a:xfrm>
          <a:prstGeom prst="rect">
            <a:avLst/>
          </a:prstGeom>
          <a:noFill/>
        </p:spPr>
        <p:txBody>
          <a:bodyPr wrap="square">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bookstore industry has undergone significant changes in recent years due to the rise of e-commerce and digital media.</a:t>
            </a:r>
            <a:endParaRPr lang="en-IN" dirty="0">
              <a:latin typeface="Times New Roman" panose="02020603050405020304" pitchFamily="18" charset="0"/>
              <a:cs typeface="Times New Roman" panose="02020603050405020304" pitchFamily="18" charset="0"/>
            </a:endParaRPr>
          </a:p>
        </p:txBody>
      </p:sp>
      <p:sp>
        <p:nvSpPr>
          <p:cNvPr id="15" name="TextBox 14"/>
          <p:cNvSpPr txBox="1"/>
          <p:nvPr/>
        </p:nvSpPr>
        <p:spPr>
          <a:xfrm>
            <a:off x="1572210" y="622350"/>
            <a:ext cx="6097554"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INTRODUCTION</a:t>
            </a:r>
            <a:r>
              <a:rPr lang="en-US" sz="3200" dirty="0">
                <a:latin typeface="Times New Roman" panose="02020603050405020304" pitchFamily="18" charset="0"/>
                <a:cs typeface="Times New Roman" panose="02020603050405020304" pitchFamily="18" charset="0"/>
              </a:rPr>
              <a:t>:</a:t>
            </a:r>
            <a:endParaRPr lang="en-IN" sz="32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223969" y="2850708"/>
            <a:ext cx="10683551" cy="2862322"/>
          </a:xfrm>
          <a:prstGeom prst="rect">
            <a:avLst/>
          </a:prstGeom>
          <a:noFill/>
        </p:spPr>
        <p:txBody>
          <a:bodyPr wrap="square">
            <a:spAutoFit/>
          </a:bodyPr>
          <a:lstStyle/>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Examine the key features and functionalities of Bookstore on the Cloud, including its collection of e-books and audiobooks, personalized recommendations, and interactive features.</a:t>
            </a:r>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Evaluate the accessibility and convenience of the platform, focusing on how it enhances the reading experience for users.</a:t>
            </a:r>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Investigate the impact of Bookstore on the Cloud on reading habits and preferences, exploring how it influences the way readers discover, purchase, and engage with books.</a:t>
            </a:r>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Analyze the role of community engagement in the platform, particularly through virtual book clubs, author interactions, and discussions.</a:t>
            </a:r>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Discuss the potential of Bookstore on the Cloud to revolutionize the literary landscape, considering its implications for readers, authors, and the publishing industry as a whole.</a:t>
            </a:r>
            <a:endParaRPr lang="en-IN" dirty="0">
              <a:latin typeface="Times New Roman" panose="02020603050405020304" pitchFamily="18" charset="0"/>
              <a:cs typeface="Times New Roman" panose="02020603050405020304" pitchFamily="18" charset="0"/>
            </a:endParaRPr>
          </a:p>
        </p:txBody>
      </p:sp>
      <p:sp>
        <p:nvSpPr>
          <p:cNvPr id="11" name="TextBox 10"/>
          <p:cNvSpPr txBox="1"/>
          <p:nvPr/>
        </p:nvSpPr>
        <p:spPr>
          <a:xfrm>
            <a:off x="1650069" y="1543225"/>
            <a:ext cx="6120880" cy="584775"/>
          </a:xfrm>
          <a:prstGeom prst="rect">
            <a:avLst/>
          </a:prstGeom>
          <a:noFill/>
        </p:spPr>
        <p:txBody>
          <a:bodyPr wrap="square">
            <a:spAutoFit/>
          </a:bodyPr>
          <a:lstStyle/>
          <a:p>
            <a:r>
              <a:rPr lang="en-IN" sz="3200" b="1" dirty="0">
                <a:latin typeface="Times New Roman" panose="02020603050405020304" pitchFamily="18" charset="0"/>
                <a:cs typeface="Times New Roman" panose="02020603050405020304" pitchFamily="18" charset="0"/>
              </a:rPr>
              <a:t>OBJECTIVE:</a:t>
            </a:r>
            <a:endParaRPr lang="en-IN" sz="3200" b="1"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04865" y="1444089"/>
            <a:ext cx="9507894" cy="5078313"/>
          </a:xfrm>
          <a:prstGeom prst="rect">
            <a:avLst/>
          </a:prstGeom>
          <a:noFill/>
        </p:spPr>
        <p:txBody>
          <a:bodyPr wrap="square">
            <a:spAutoFit/>
          </a:bodyPr>
          <a:lstStyle/>
          <a:p>
            <a:pPr marL="285750" indent="-285750" algn="l">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Virtual Bookstores:</a:t>
            </a:r>
            <a:r>
              <a:rPr lang="en-US" b="0" i="0" dirty="0">
                <a:solidFill>
                  <a:srgbClr val="0D0D0D"/>
                </a:solidFill>
                <a:effectLst/>
                <a:latin typeface="Times New Roman" panose="02020603050405020304" pitchFamily="18" charset="0"/>
                <a:cs typeface="Times New Roman" panose="02020603050405020304" pitchFamily="18" charset="0"/>
              </a:rPr>
              <a:t> Review studies and articles that discuss the emergence of virtual bookstores and their role in the digital age. Look for information on how these platforms have evolved, their features, and their impact on the reading experience.</a:t>
            </a:r>
            <a:endParaRPr lang="en-US" b="0" i="0" dirty="0">
              <a:solidFill>
                <a:srgbClr val="0D0D0D"/>
              </a:solidFill>
              <a:effectLst/>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Digital Publishing:</a:t>
            </a:r>
            <a:r>
              <a:rPr lang="en-US" b="0" i="0" dirty="0">
                <a:solidFill>
                  <a:srgbClr val="0D0D0D"/>
                </a:solidFill>
                <a:effectLst/>
                <a:latin typeface="Times New Roman" panose="02020603050405020304" pitchFamily="18" charset="0"/>
                <a:cs typeface="Times New Roman" panose="02020603050405020304" pitchFamily="18" charset="0"/>
              </a:rPr>
              <a:t> Examine literature on digital publishing trends, including the growth of e-books and audiobooks. Explore how digital formats have influenced the publishing industry and readers' preferences.</a:t>
            </a:r>
            <a:endParaRPr lang="en-US" b="0" i="0" dirty="0">
              <a:solidFill>
                <a:srgbClr val="0D0D0D"/>
              </a:solidFill>
              <a:effectLst/>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Technology and Reading Habits:</a:t>
            </a:r>
            <a:r>
              <a:rPr lang="en-US" b="0" i="0" dirty="0">
                <a:solidFill>
                  <a:srgbClr val="0D0D0D"/>
                </a:solidFill>
                <a:effectLst/>
                <a:latin typeface="Times New Roman" panose="02020603050405020304" pitchFamily="18" charset="0"/>
                <a:cs typeface="Times New Roman" panose="02020603050405020304" pitchFamily="18" charset="0"/>
              </a:rPr>
              <a:t> Investigate research on how technology, including virtual bookstores, has affected reading habits. Look for studies that discuss changes in reading behavior, such as increased digital reading and the use of mobile devices for reading.</a:t>
            </a:r>
            <a:endParaRPr lang="en-US" b="0" i="0" dirty="0">
              <a:solidFill>
                <a:srgbClr val="0D0D0D"/>
              </a:solidFill>
              <a:effectLst/>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Community Engagement in Virtual Platforms:</a:t>
            </a:r>
            <a:r>
              <a:rPr lang="en-US" b="0" i="0" dirty="0">
                <a:solidFill>
                  <a:srgbClr val="0D0D0D"/>
                </a:solidFill>
                <a:effectLst/>
                <a:latin typeface="Times New Roman" panose="02020603050405020304" pitchFamily="18" charset="0"/>
                <a:cs typeface="Times New Roman" panose="02020603050405020304" pitchFamily="18" charset="0"/>
              </a:rPr>
              <a:t> Explore studies that examine how virtual platforms like Bookstore on the Cloud facilitate community engagement among readers. Look for information on virtual book clubs, author interactions, and other community-building features.</a:t>
            </a:r>
            <a:endParaRPr lang="en-US" b="0" i="0" dirty="0">
              <a:solidFill>
                <a:srgbClr val="0D0D0D"/>
              </a:solidFill>
              <a:effectLst/>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User Experience and Accessibility:</a:t>
            </a:r>
            <a:r>
              <a:rPr lang="en-US" b="0" i="0" dirty="0">
                <a:solidFill>
                  <a:srgbClr val="0D0D0D"/>
                </a:solidFill>
                <a:effectLst/>
                <a:latin typeface="Times New Roman" panose="02020603050405020304" pitchFamily="18" charset="0"/>
                <a:cs typeface="Times New Roman" panose="02020603050405020304" pitchFamily="18" charset="0"/>
              </a:rPr>
              <a:t> Review literature on user experience design in digital platforms, focusing on how virtual bookstores ensure accessibility and provide a seamless reading experience for users.</a:t>
            </a:r>
            <a:endParaRPr lang="en-US" b="0" i="0" dirty="0">
              <a:solidFill>
                <a:srgbClr val="0D0D0D"/>
              </a:solidFill>
              <a:effectLst/>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Implications for the Publishing Industry:</a:t>
            </a:r>
            <a:r>
              <a:rPr lang="en-US" b="0" i="0" dirty="0">
                <a:solidFill>
                  <a:srgbClr val="0D0D0D"/>
                </a:solidFill>
                <a:effectLst/>
                <a:latin typeface="Times New Roman" panose="02020603050405020304" pitchFamily="18" charset="0"/>
                <a:cs typeface="Times New Roman" panose="02020603050405020304" pitchFamily="18" charset="0"/>
              </a:rPr>
              <a:t> Examine research that discusses the implications of virtual bookstores for the publishing industry. Look for studies that discuss how these platforms have changed distribution models, marketing strategies, and author-reader relationships.</a:t>
            </a:r>
            <a:endParaRPr lang="en-US" b="0" i="0" dirty="0">
              <a:solidFill>
                <a:srgbClr val="0D0D0D"/>
              </a:solidFill>
              <a:effectLst/>
              <a:latin typeface="Times New Roman" panose="02020603050405020304" pitchFamily="18" charset="0"/>
              <a:cs typeface="Times New Roman" panose="02020603050405020304" pitchFamily="18" charset="0"/>
            </a:endParaRPr>
          </a:p>
        </p:txBody>
      </p:sp>
      <p:sp>
        <p:nvSpPr>
          <p:cNvPr id="9" name="TextBox 8"/>
          <p:cNvSpPr txBox="1"/>
          <p:nvPr/>
        </p:nvSpPr>
        <p:spPr>
          <a:xfrm>
            <a:off x="1604865" y="718153"/>
            <a:ext cx="6097554" cy="584775"/>
          </a:xfrm>
          <a:prstGeom prst="rect">
            <a:avLst/>
          </a:prstGeom>
          <a:noFill/>
        </p:spPr>
        <p:txBody>
          <a:bodyPr wrap="square">
            <a:spAutoFit/>
          </a:bodyPr>
          <a:lstStyle/>
          <a:p>
            <a:r>
              <a:rPr lang="en-IN" sz="3200" b="1" dirty="0">
                <a:latin typeface="Times New Roman" panose="02020603050405020304" pitchFamily="18" charset="0"/>
                <a:cs typeface="Times New Roman" panose="02020603050405020304" pitchFamily="18" charset="0"/>
              </a:rPr>
              <a:t>LITERSTURE SURVEY:</a:t>
            </a:r>
            <a:endParaRPr lang="en-IN" sz="3200" b="1"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39550" y="1228664"/>
            <a:ext cx="9545216" cy="5632311"/>
          </a:xfrm>
          <a:prstGeom prst="rect">
            <a:avLst/>
          </a:prstGeom>
          <a:noFill/>
        </p:spPr>
        <p:txBody>
          <a:bodyPr wrap="square">
            <a:spAutoFit/>
          </a:bodyPr>
          <a:lstStyle/>
          <a:p>
            <a:pPr marL="285750" indent="-285750" algn="just">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User Behavior and Preferences:</a:t>
            </a:r>
            <a:r>
              <a:rPr lang="en-US" b="0" i="0" dirty="0">
                <a:solidFill>
                  <a:srgbClr val="0D0D0D"/>
                </a:solidFill>
                <a:effectLst/>
                <a:latin typeface="Times New Roman" panose="02020603050405020304" pitchFamily="18" charset="0"/>
                <a:cs typeface="Times New Roman" panose="02020603050405020304" pitchFamily="18" charset="0"/>
              </a:rPr>
              <a:t> There is a need to study how users interact with virtual bookstores, including their browsing habits, purchasing decisions, and engagement with digital content. Understanding user behavior can help improve the design and functionality of these platforms.</a:t>
            </a:r>
            <a:endParaRPr lang="en-US" b="0" i="0" dirty="0">
              <a:solidFill>
                <a:srgbClr val="0D0D0D"/>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Community Dynamics:</a:t>
            </a:r>
            <a:r>
              <a:rPr lang="en-US" b="0" i="0" dirty="0">
                <a:solidFill>
                  <a:srgbClr val="0D0D0D"/>
                </a:solidFill>
                <a:effectLst/>
                <a:latin typeface="Times New Roman" panose="02020603050405020304" pitchFamily="18" charset="0"/>
                <a:cs typeface="Times New Roman" panose="02020603050405020304" pitchFamily="18" charset="0"/>
              </a:rPr>
              <a:t> While some literature discusses community engagement in virtual bookstores, there is a gap in understanding the dynamics of virtual book clubs, author-reader interactions, and other community-building features. Research in this area can shed light on how virtual platforms facilitate meaningful interactions among readers.</a:t>
            </a:r>
            <a:endParaRPr lang="en-US" b="0" i="0" dirty="0">
              <a:solidFill>
                <a:srgbClr val="0D0D0D"/>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Impact on Reading Habits:</a:t>
            </a:r>
            <a:r>
              <a:rPr lang="en-US" b="0" i="0" dirty="0">
                <a:solidFill>
                  <a:srgbClr val="0D0D0D"/>
                </a:solidFill>
                <a:effectLst/>
                <a:latin typeface="Times New Roman" panose="02020603050405020304" pitchFamily="18" charset="0"/>
                <a:cs typeface="Times New Roman" panose="02020603050405020304" pitchFamily="18" charset="0"/>
              </a:rPr>
              <a:t> While there is some research on the impact of digital technology on reading habits, more studies are needed to understand how virtual bookstores specifically influence reading habits. This includes exploring changes in reading frequency, format preferences, and the overall reading experience.</a:t>
            </a:r>
            <a:endParaRPr lang="en-US" b="0" i="0" dirty="0">
              <a:solidFill>
                <a:srgbClr val="0D0D0D"/>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Accessibility and Inclusivity:</a:t>
            </a:r>
            <a:r>
              <a:rPr lang="en-US" b="0" i="0" dirty="0">
                <a:solidFill>
                  <a:srgbClr val="0D0D0D"/>
                </a:solidFill>
                <a:effectLst/>
                <a:latin typeface="Times New Roman" panose="02020603050405020304" pitchFamily="18" charset="0"/>
                <a:cs typeface="Times New Roman" panose="02020603050405020304" pitchFamily="18" charset="0"/>
              </a:rPr>
              <a:t> While virtual bookstores are praised for their accessibility, there is a gap in understanding how these platforms cater to diverse audiences, including those with disabilities or from marginalized communities. Research in this area can help identify ways to improve inclusivity in virtual reading spaces.</a:t>
            </a:r>
            <a:endParaRPr lang="en-US" b="0" i="0" dirty="0">
              <a:solidFill>
                <a:srgbClr val="0D0D0D"/>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Long-Term Impact on the Publishing Industry:</a:t>
            </a:r>
            <a:r>
              <a:rPr lang="en-US" b="0" i="0" dirty="0">
                <a:solidFill>
                  <a:srgbClr val="0D0D0D"/>
                </a:solidFill>
                <a:effectLst/>
                <a:latin typeface="Times New Roman" panose="02020603050405020304" pitchFamily="18" charset="0"/>
                <a:cs typeface="Times New Roman" panose="02020603050405020304" pitchFamily="18" charset="0"/>
              </a:rPr>
              <a:t> While there is some discussion on the implications of virtual bookstores for the publishing industry, more research is needed to understand the long-term effects. This includes exploring changes in distribution models, author-reader relationships, and the overall sustainability of the publishing ecosystem.</a:t>
            </a:r>
            <a:endParaRPr lang="en-US" b="0" i="0" dirty="0">
              <a:solidFill>
                <a:srgbClr val="0D0D0D"/>
              </a:solidFill>
              <a:effectLst/>
              <a:latin typeface="Times New Roman" panose="02020603050405020304" pitchFamily="18" charset="0"/>
              <a:cs typeface="Times New Roman" panose="02020603050405020304" pitchFamily="18" charset="0"/>
            </a:endParaRPr>
          </a:p>
        </p:txBody>
      </p:sp>
      <p:sp>
        <p:nvSpPr>
          <p:cNvPr id="5" name="TextBox 4"/>
          <p:cNvSpPr txBox="1"/>
          <p:nvPr/>
        </p:nvSpPr>
        <p:spPr>
          <a:xfrm>
            <a:off x="1742491" y="643889"/>
            <a:ext cx="6097554" cy="584775"/>
          </a:xfrm>
          <a:prstGeom prst="rect">
            <a:avLst/>
          </a:prstGeom>
          <a:noFill/>
        </p:spPr>
        <p:txBody>
          <a:bodyPr wrap="square">
            <a:spAutoFit/>
          </a:bodyPr>
          <a:lstStyle/>
          <a:p>
            <a:r>
              <a:rPr lang="en-IN" sz="3200" b="1" dirty="0">
                <a:latin typeface="Times New Roman" panose="02020603050405020304" pitchFamily="18" charset="0"/>
                <a:cs typeface="Times New Roman" panose="02020603050405020304" pitchFamily="18" charset="0"/>
              </a:rPr>
              <a:t>RESEARCH GAP:</a:t>
            </a:r>
            <a:endParaRPr lang="en-IN" sz="3200" b="1"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crush"/>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73558" y="1447370"/>
            <a:ext cx="9993084" cy="52197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Proposed Model  Architecture diagram  Method Explanation:</a:t>
            </a:r>
            <a:endParaRPr lang="en-IN" sz="2800" b="1" dirty="0">
              <a:latin typeface="Times New Roman" panose="02020603050405020304" pitchFamily="18" charset="0"/>
              <a:cs typeface="Times New Roman" panose="02020603050405020304" pitchFamily="18" charset="0"/>
            </a:endParaRPr>
          </a:p>
        </p:txBody>
      </p:sp>
      <p:sp>
        <p:nvSpPr>
          <p:cNvPr id="7" name="TextBox 6"/>
          <p:cNvSpPr txBox="1"/>
          <p:nvPr/>
        </p:nvSpPr>
        <p:spPr>
          <a:xfrm>
            <a:off x="2101850" y="2773680"/>
            <a:ext cx="8459470" cy="2306955"/>
          </a:xfrm>
          <a:prstGeom prst="rect">
            <a:avLst/>
          </a:prstGeom>
          <a:noFill/>
        </p:spPr>
        <p:txBody>
          <a:bodyPr wrap="square">
            <a:spAutoFit/>
          </a:bodyPr>
          <a:lstStyle/>
          <a:p>
            <a:pPr algn="just"/>
            <a:r>
              <a:rPr lang="en-IN" dirty="0">
                <a:latin typeface="Times New Roman" panose="02020603050405020304" pitchFamily="18" charset="0"/>
                <a:cs typeface="Times New Roman" panose="02020603050405020304" pitchFamily="18" charset="0"/>
              </a:rPr>
              <a:t>The Virtual Bookstore on the Cloud employs a user-centric approach, starting with user registration and profile creation to understand individual preferences. The platform's recommendation engine then leverages this data to provide personalized book suggestions. Users can purchase books securely through the payment gateway and download them for offline reading. Community engagement is facilitated through virtual book clubs and author interactions, enhancing the social aspect of reading. The platform continuously collects user feedback and analytics to improve its services and content offerings, aiming to provide a seamless and enjoyable reading experience.</a:t>
            </a:r>
            <a:endParaRPr lang="en-IN"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fractur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1518" y="1448506"/>
            <a:ext cx="10086392" cy="2308324"/>
          </a:xfrm>
          <a:prstGeom prst="rect">
            <a:avLst/>
          </a:prstGeom>
          <a:noFill/>
        </p:spPr>
        <p:txBody>
          <a:bodyPr wrap="square">
            <a:spAutoFit/>
          </a:bodyPr>
          <a:lstStyle/>
          <a:p>
            <a:r>
              <a:rPr lang="en-US" b="0" i="0" dirty="0">
                <a:solidFill>
                  <a:srgbClr val="0D0D0D"/>
                </a:solidFill>
                <a:effectLst/>
                <a:latin typeface="Times New Roman" panose="02020603050405020304" pitchFamily="18" charset="0"/>
                <a:cs typeface="Times New Roman" panose="02020603050405020304" pitchFamily="18" charset="0"/>
              </a:rPr>
              <a:t>The implementation of the Virtual Bookstore on the Cloud has yielded promising results, significantly enhancing the accessibility and convenience of accessing literature. The personalized recommendation engine has proven effective in guiding users to relevant content, leading to increased user engagement and satisfaction. The community platform has fostered a sense of belonging among users, with virtual book clubs and author interactions driving lively discussions and exchanges. The analytics engine has provided valuable insights into user preferences and behaviors, enabling continuous improvement of the bookstore's offerings. Overall, the Virtual Bookstore on the Cloud has not only revolutionized the way readers discover and engage with books but has also created a vibrant online literary community.</a:t>
            </a:r>
            <a:endParaRPr lang="en-IN"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651518" y="477807"/>
            <a:ext cx="6097554" cy="584775"/>
          </a:xfrm>
          <a:prstGeom prst="rect">
            <a:avLst/>
          </a:prstGeom>
          <a:noFill/>
        </p:spPr>
        <p:txBody>
          <a:bodyPr wrap="square">
            <a:spAutoFit/>
          </a:bodyPr>
          <a:lstStyle/>
          <a:p>
            <a:r>
              <a:rPr lang="en-US" sz="3200" b="1" dirty="0">
                <a:latin typeface="Times New Roman" panose="02020603050405020304" pitchFamily="18" charset="0"/>
                <a:cs typeface="Times New Roman" panose="02020603050405020304" pitchFamily="18" charset="0"/>
              </a:rPr>
              <a:t>RESULT AND CONCLUSION:</a:t>
            </a:r>
            <a:endParaRPr lang="en-IN" sz="3200" dirty="0"/>
          </a:p>
        </p:txBody>
      </p:sp>
      <p:sp>
        <p:nvSpPr>
          <p:cNvPr id="7" name="TextBox 6"/>
          <p:cNvSpPr txBox="1"/>
          <p:nvPr/>
        </p:nvSpPr>
        <p:spPr>
          <a:xfrm>
            <a:off x="1651518" y="4473086"/>
            <a:ext cx="9986087" cy="2308324"/>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The conclusion of having a bookstore on cloud is that it offers several benefits over traditional brick-and mortar bookstores. Cloud-based bookstores can provide customers with access to a wider selection of books, and the ability to browse and purchase them from anywhere, at any time. They can also offer personalized recommendations and a seamless purchasing experience. </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Overall, a cloud-based bookstore can be a valuable option for both customers and businesses, offering convenience, accessibility, and cost savings. However, it is important to consider the potential limitations and challenges before making the transition to a cloud-based model.</a:t>
            </a:r>
            <a:endParaRPr lang="en-IN" dirty="0">
              <a:latin typeface="Times New Roman" panose="02020603050405020304" pitchFamily="18" charset="0"/>
              <a:cs typeface="Times New Roman" panose="02020603050405020304" pitchFamily="18" charset="0"/>
            </a:endParaRPr>
          </a:p>
        </p:txBody>
      </p:sp>
      <p:sp>
        <p:nvSpPr>
          <p:cNvPr id="9" name="TextBox 8"/>
          <p:cNvSpPr txBox="1"/>
          <p:nvPr/>
        </p:nvSpPr>
        <p:spPr>
          <a:xfrm>
            <a:off x="1651518" y="3888311"/>
            <a:ext cx="6097554" cy="584775"/>
          </a:xfrm>
          <a:prstGeom prst="rect">
            <a:avLst/>
          </a:prstGeom>
          <a:noFill/>
        </p:spPr>
        <p:txBody>
          <a:bodyPr wrap="square">
            <a:spAutoFit/>
          </a:bodyPr>
          <a:lstStyle/>
          <a:p>
            <a:r>
              <a:rPr lang="en-IN" sz="3200" dirty="0">
                <a:latin typeface="Times New Roman" panose="02020603050405020304" pitchFamily="18" charset="0"/>
                <a:cs typeface="Times New Roman" panose="02020603050405020304" pitchFamily="18" charset="0"/>
              </a:rPr>
              <a:t>CONCLUSION:</a:t>
            </a:r>
            <a:endParaRPr lang="en-IN" sz="32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Untitled video - Made with Clipchamp">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1998345" y="996315"/>
            <a:ext cx="8819515" cy="57130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33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TM02892315[[fn=Wisp]]</Template>
  <TotalTime>0</TotalTime>
  <Words>8799</Words>
  <Application>WPS Presentation</Application>
  <PresentationFormat>Widescreen</PresentationFormat>
  <Paragraphs>90</Paragraphs>
  <Slides>11</Slides>
  <Notes>0</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11</vt:i4>
      </vt:variant>
    </vt:vector>
  </HeadingPairs>
  <TitlesOfParts>
    <vt:vector size="24" baseType="lpstr">
      <vt:lpstr>Arial</vt:lpstr>
      <vt:lpstr>SimSun</vt:lpstr>
      <vt:lpstr>Wingdings</vt:lpstr>
      <vt:lpstr>Wingdings 3</vt:lpstr>
      <vt:lpstr>Arial</vt:lpstr>
      <vt:lpstr>Times New Roman</vt:lpstr>
      <vt:lpstr>Söhne</vt:lpstr>
      <vt:lpstr>Segoe Print</vt:lpstr>
      <vt:lpstr>Century Gothic</vt:lpstr>
      <vt:lpstr>Microsoft YaHei</vt:lpstr>
      <vt:lpstr>Arial Unicode MS</vt:lpstr>
      <vt:lpstr>Calibri</vt:lpstr>
      <vt:lpstr>Wisp</vt:lpstr>
      <vt:lpstr>BOOKSTORE ON THE CLOUD</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nithish babu pesela</dc:creator>
  <cp:lastModifiedBy>eterner</cp:lastModifiedBy>
  <cp:revision>12</cp:revision>
  <dcterms:created xsi:type="dcterms:W3CDTF">2024-03-27T06:33:00Z</dcterms:created>
  <dcterms:modified xsi:type="dcterms:W3CDTF">2024-03-28T09:16:13Z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6C487946E8C74593B9B4CED8F11C0733</vt:lpwstr>
  </property>
  <property fmtid="{D5CDD505-2E9C-101B-9397-08002B2CF9AE}" pid="3" name="KSOProductBuildVer">
    <vt:lpwstr>1033-11.2.0.11225</vt:lpwstr>
  </property>
</Properties>
</file>

<file path=docProps/thumbnail.jpeg>
</file>